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Lst>
  <p:notesMasterIdLst>
    <p:notesMasterId r:id="rId57"/>
  </p:notesMasterIdLst>
  <p:handoutMasterIdLst>
    <p:handoutMasterId r:id="rId58"/>
  </p:handoutMasterIdLst>
  <p:sldIdLst>
    <p:sldId id="327" r:id="rId11"/>
    <p:sldId id="354" r:id="rId12"/>
    <p:sldId id="331" r:id="rId13"/>
    <p:sldId id="365" r:id="rId14"/>
    <p:sldId id="360" r:id="rId15"/>
    <p:sldId id="366" r:id="rId16"/>
    <p:sldId id="393" r:id="rId17"/>
    <p:sldId id="332" r:id="rId18"/>
    <p:sldId id="382" r:id="rId19"/>
    <p:sldId id="384" r:id="rId20"/>
    <p:sldId id="385" r:id="rId21"/>
    <p:sldId id="390" r:id="rId22"/>
    <p:sldId id="392" r:id="rId23"/>
    <p:sldId id="391" r:id="rId24"/>
    <p:sldId id="359" r:id="rId25"/>
    <p:sldId id="336" r:id="rId26"/>
    <p:sldId id="386" r:id="rId27"/>
    <p:sldId id="387" r:id="rId28"/>
    <p:sldId id="361" r:id="rId29"/>
    <p:sldId id="337" r:id="rId30"/>
    <p:sldId id="388" r:id="rId31"/>
    <p:sldId id="399" r:id="rId32"/>
    <p:sldId id="358" r:id="rId33"/>
    <p:sldId id="338" r:id="rId34"/>
    <p:sldId id="367" r:id="rId35"/>
    <p:sldId id="368" r:id="rId36"/>
    <p:sldId id="377" r:id="rId37"/>
    <p:sldId id="380" r:id="rId38"/>
    <p:sldId id="378" r:id="rId39"/>
    <p:sldId id="379" r:id="rId40"/>
    <p:sldId id="339" r:id="rId41"/>
    <p:sldId id="369" r:id="rId42"/>
    <p:sldId id="370" r:id="rId43"/>
    <p:sldId id="371" r:id="rId44"/>
    <p:sldId id="375" r:id="rId45"/>
    <p:sldId id="376" r:id="rId46"/>
    <p:sldId id="374" r:id="rId47"/>
    <p:sldId id="372" r:id="rId48"/>
    <p:sldId id="373" r:id="rId49"/>
    <p:sldId id="357" r:id="rId50"/>
    <p:sldId id="389" r:id="rId51"/>
    <p:sldId id="394" r:id="rId52"/>
    <p:sldId id="395" r:id="rId53"/>
    <p:sldId id="396" r:id="rId54"/>
    <p:sldId id="397" r:id="rId55"/>
    <p:sldId id="398" r:id="rId56"/>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4434" autoAdjust="0"/>
  </p:normalViewPr>
  <p:slideViewPr>
    <p:cSldViewPr snapToGrid="0">
      <p:cViewPr varScale="1">
        <p:scale>
          <a:sx n="86" d="100"/>
          <a:sy n="86" d="100"/>
        </p:scale>
        <p:origin x="114" y="186"/>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6">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11/13/2014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11/13/2014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300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9610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44296424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80919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4349064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349669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theme" Target="../theme/theme5.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7.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theme" Target="../theme/theme6.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7.png"/><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theme" Target="../theme/theme7.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7" r:id="rId8"/>
    <p:sldLayoutId id="2147484210" r:id="rId9"/>
    <p:sldLayoutId id="2147484211" r:id="rId10"/>
    <p:sldLayoutId id="2147484214"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12" r:id="rId9"/>
    <p:sldLayoutId id="2147484213" r:id="rId10"/>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fficeDev/Office-365-SDK-for-Android"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hyperlink" Target="http://dev.office.com/Andro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fficeDev/Office-365-SDK-for-iO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hyperlink" Target="http://dev.office.com/iO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summit.office.com" TargetMode="External"/><Relationship Id="rId1" Type="http://schemas.openxmlformats.org/officeDocument/2006/relationships/slideLayout" Target="../slideLayouts/slideLayout82.xml"/><Relationship Id="rId5" Type="http://schemas.openxmlformats.org/officeDocument/2006/relationships/image" Target="../media/image70.jp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71.png"/><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72.png"/><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ka.ms/OfficeDevFeedback" TargetMode="Externa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7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20.emf"/><Relationship Id="rId7" Type="http://schemas.openxmlformats.org/officeDocument/2006/relationships/image" Target="../media/image24.png"/><Relationship Id="rId12" Type="http://schemas.openxmlformats.org/officeDocument/2006/relationships/image" Target="../media/image28.png"/><Relationship Id="rId17" Type="http://schemas.microsoft.com/office/2007/relationships/hdphoto" Target="../media/hdphoto2.wdp"/><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slideLayout" Target="../slideLayouts/slideLayout5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emf"/><Relationship Id="rId15"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36" y="1365207"/>
            <a:ext cx="6001121" cy="32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5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23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5" name="TextBox 4"/>
          <p:cNvSpPr txBox="1"/>
          <p:nvPr/>
        </p:nvSpPr>
        <p:spPr>
          <a:xfrm>
            <a:off x="467945" y="1312998"/>
            <a:ext cx="11804690" cy="4994664"/>
          </a:xfrm>
          <a:prstGeom prst="rect">
            <a:avLst/>
          </a:prstGeom>
          <a:noFill/>
        </p:spPr>
        <p:txBody>
          <a:bodyPr wrap="square" lIns="0" tIns="0" rIns="0" bIns="0" rtlCol="0">
            <a:spAutoFit/>
          </a:bodyPr>
          <a:lstStyle/>
          <a:p>
            <a:r>
              <a:rPr lang="en-US" sz="2448" dirty="0">
                <a:solidFill>
                  <a:srgbClr val="0000FF"/>
                </a:solidFill>
                <a:highlight>
                  <a:srgbClr val="FFFFFF"/>
                </a:highlight>
                <a:latin typeface="Consolas" panose="020B0609020204030204" pitchFamily="49" charset="0"/>
              </a:rPr>
              <a:t>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new</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ExchangeClient</a:t>
            </a:r>
            <a:r>
              <a:rPr lang="en-US" sz="2448" dirty="0">
                <a:solidFill>
                  <a:srgbClr val="000000"/>
                </a:solidFill>
                <a:highlight>
                  <a:srgbClr val="FFFFFF"/>
                </a:highlight>
                <a:latin typeface="Consolas" panose="020B0609020204030204" pitchFamily="49" charset="0"/>
              </a:rPr>
              <a:t>(</a:t>
            </a:r>
            <a:r>
              <a:rPr lang="en-US" sz="2448" dirty="0" err="1">
                <a:solidFill>
                  <a:srgbClr val="000000"/>
                </a:solidFill>
                <a:highlight>
                  <a:srgbClr val="FFFFFF"/>
                </a:highlight>
                <a:latin typeface="Consolas" panose="020B0609020204030204" pitchFamily="49" charset="0"/>
              </a:rPr>
              <a:t>ExchangeServiceEndpointUri</a:t>
            </a:r>
            <a:r>
              <a:rPr lang="en-US" sz="2448" dirty="0">
                <a:solidFill>
                  <a:srgbClr val="000000"/>
                </a:solidFill>
                <a:highlight>
                  <a:srgbClr val="FFFFFF"/>
                </a:highlight>
                <a:latin typeface="Consolas" panose="020B0609020204030204" pitchFamily="49" charset="0"/>
              </a:rPr>
              <a:t>, </a:t>
            </a:r>
            <a:r>
              <a:rPr lang="en-US" sz="2448" dirty="0" err="1">
                <a:solidFill>
                  <a:srgbClr val="0000FF"/>
                </a:solidFill>
                <a:highlight>
                  <a:srgbClr val="FFFFFF"/>
                </a:highlight>
                <a:latin typeface="Consolas" panose="020B0609020204030204" pitchFamily="49" charset="0"/>
              </a:rPr>
              <a:t>async</a:t>
            </a:r>
            <a:r>
              <a:rPr lang="en-US" sz="2448" dirty="0">
                <a:solidFill>
                  <a:srgbClr val="000000"/>
                </a:solidFill>
                <a:highlight>
                  <a:srgbClr val="FFFFFF"/>
                </a:highlight>
                <a:latin typeface="Consolas" panose="020B0609020204030204" pitchFamily="49" charset="0"/>
              </a:rPr>
              <a:t> () =&gt;</a:t>
            </a:r>
          </a:p>
          <a:p>
            <a:r>
              <a:rPr lang="en-US" sz="2448" dirty="0">
                <a:solidFill>
                  <a:srgbClr val="000000"/>
                </a:solidFill>
                <a:highlight>
                  <a:srgbClr val="FFFFFF"/>
                </a:highlight>
                <a:latin typeface="Consolas" panose="020B0609020204030204" pitchFamily="49" charset="0"/>
              </a:rPr>
              <a:t>{</a:t>
            </a:r>
          </a:p>
          <a:p>
            <a:r>
              <a:rPr lang="en-US" sz="2448" dirty="0">
                <a:solidFill>
                  <a:srgbClr val="0000FF"/>
                </a:solidFill>
                <a:highlight>
                  <a:srgbClr val="FFFFFF"/>
                </a:highlight>
                <a:latin typeface="Consolas" panose="020B0609020204030204" pitchFamily="49" charset="0"/>
              </a:rPr>
              <a:t>  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await</a:t>
            </a:r>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discoveryContext.AuthenticationContext</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AcquireTokenSilentAsync</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ExchangeServiceResourceId</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discoveryContext.AppIdentity.ClientId</a:t>
            </a:r>
            <a:r>
              <a:rPr lang="en-US" sz="2448" dirty="0">
                <a:solidFill>
                  <a:srgbClr val="000000"/>
                </a:solidFill>
                <a:highlight>
                  <a:srgbClr val="FFFFFF"/>
                </a:highlight>
                <a:latin typeface="Consolas" panose="020B0609020204030204" pitchFamily="49" charset="0"/>
              </a:rPr>
              <a:t>, </a:t>
            </a:r>
          </a:p>
          <a:p>
            <a:r>
              <a:rPr lang="en-US" sz="2448" dirty="0">
                <a:solidFill>
                  <a:srgbClr val="0000FF"/>
                </a:solidFill>
                <a:highlight>
                  <a:srgbClr val="FFFFFF"/>
                </a:highlight>
                <a:latin typeface="Consolas" panose="020B0609020204030204" pitchFamily="49" charset="0"/>
              </a:rPr>
              <a:t>                     new</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ActiveDirectory.</a:t>
            </a:r>
            <a:r>
              <a:rPr lang="en-US" sz="2448" dirty="0" err="1">
                <a:solidFill>
                  <a:srgbClr val="2B91AF"/>
                </a:solidFill>
                <a:highlight>
                  <a:srgbClr val="FFFFFF"/>
                </a:highlight>
                <a:latin typeface="Consolas" panose="020B0609020204030204" pitchFamily="49" charset="0"/>
              </a:rPr>
              <a:t>UserIdentifier</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dcr.UserId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UserIdentifierType</a:t>
            </a:r>
            <a:r>
              <a:rPr lang="en-US" sz="2448" dirty="0" err="1">
                <a:solidFill>
                  <a:srgbClr val="000000"/>
                </a:solidFill>
                <a:highlight>
                  <a:srgbClr val="FFFFFF"/>
                </a:highlight>
                <a:latin typeface="Consolas" panose="020B0609020204030204" pitchFamily="49" charset="0"/>
              </a:rPr>
              <a:t>.UniqueId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AccessToken</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a:t>
            </a:r>
          </a:p>
          <a:p>
            <a:endParaRPr lang="en-US" sz="2448" spc="-71"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16672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31948" y="1476620"/>
            <a:ext cx="7799982" cy="41372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519227" y="1959255"/>
            <a:ext cx="7817411" cy="4303815"/>
          </a:xfrm>
          <a:prstGeom prst="rect">
            <a:avLst/>
          </a:prstGeom>
        </p:spPr>
      </p:pic>
    </p:spTree>
    <p:extLst>
      <p:ext uri="{BB962C8B-B14F-4D97-AF65-F5344CB8AC3E}">
        <p14:creationId xmlns:p14="http://schemas.microsoft.com/office/powerpoint/2010/main" val="38615447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948" y="1476620"/>
            <a:ext cx="5047888" cy="4792696"/>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507" spc="-102" dirty="0">
                <a:latin typeface="+mj-lt"/>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grpSp>
        <p:nvGrpSpPr>
          <p:cNvPr id="9" name="Group 8"/>
          <p:cNvGrpSpPr/>
          <p:nvPr/>
        </p:nvGrpSpPr>
        <p:grpSpPr>
          <a:xfrm>
            <a:off x="5868269" y="1389870"/>
            <a:ext cx="3011532" cy="3558073"/>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821262" y="2464986"/>
            <a:ext cx="2117077" cy="2815964"/>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1964487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99032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Native Platforms</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the Android SDK</a:t>
            </a:r>
            <a:endParaRPr lang="en-US" dirty="0"/>
          </a:p>
        </p:txBody>
      </p:sp>
      <p:pic>
        <p:nvPicPr>
          <p:cNvPr id="4" name="Picture 3"/>
          <p:cNvPicPr>
            <a:picLocks noChangeAspect="1"/>
          </p:cNvPicPr>
          <p:nvPr/>
        </p:nvPicPr>
        <p:blipFill>
          <a:blip r:embed="rId2"/>
          <a:stretch>
            <a:fillRect/>
          </a:stretch>
        </p:blipFill>
        <p:spPr>
          <a:xfrm>
            <a:off x="1778747" y="2523392"/>
            <a:ext cx="9672238" cy="4074424"/>
          </a:xfrm>
          <a:prstGeom prst="rect">
            <a:avLst/>
          </a:prstGeom>
          <a:ln>
            <a:solidFill>
              <a:schemeClr val="bg1">
                <a:lumMod val="50000"/>
              </a:schemeClr>
            </a:solidFill>
          </a:ln>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48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Android Platform IDE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529661" y="1592874"/>
            <a:ext cx="10493924" cy="5401651"/>
          </a:xfrm>
          <a:prstGeom prst="rect">
            <a:avLst/>
          </a:prstGeom>
        </p:spPr>
      </p:pic>
    </p:spTree>
    <p:extLst>
      <p:ext uri="{BB962C8B-B14F-4D97-AF65-F5344CB8AC3E}">
        <p14:creationId xmlns:p14="http://schemas.microsoft.com/office/powerpoint/2010/main" val="3663660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http://dev.office.com/Android</a:t>
            </a:r>
            <a:r>
              <a:rPr lang="en-US" dirty="0" smtClean="0"/>
              <a:t> </a:t>
            </a:r>
            <a:endParaRPr lang="en-US" dirty="0"/>
          </a:p>
          <a:p>
            <a:r>
              <a:rPr lang="en-US" dirty="0"/>
              <a:t>SDK for native Android apps that use Office 365 APIs</a:t>
            </a:r>
          </a:p>
          <a:p>
            <a:r>
              <a:rPr lang="en-US" dirty="0"/>
              <a:t>Handles </a:t>
            </a:r>
            <a:r>
              <a:rPr lang="en-US" dirty="0" smtClean="0"/>
              <a:t>files</a:t>
            </a:r>
            <a:r>
              <a:rPr lang="en-US" dirty="0"/>
              <a:t>, </a:t>
            </a:r>
            <a:r>
              <a:rPr lang="en-US" dirty="0" smtClean="0"/>
              <a:t>lists</a:t>
            </a:r>
            <a:r>
              <a:rPr lang="en-US" dirty="0"/>
              <a:t>, </a:t>
            </a:r>
            <a:r>
              <a:rPr lang="en-US" dirty="0" smtClean="0"/>
              <a:t>contact, mail</a:t>
            </a:r>
            <a:r>
              <a:rPr lang="en-US" dirty="0"/>
              <a:t>, </a:t>
            </a:r>
            <a:r>
              <a:rPr lang="en-US" dirty="0" smtClean="0"/>
              <a:t>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Android</a:t>
            </a:r>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67472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619402820"/>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Getting started with Mobile development with Office 365</a:t>
                      </a:r>
                      <a:endParaRPr lang="en-US" sz="1800" b="1"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ANDROID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for iOS</a:t>
            </a:r>
            <a:endParaRPr lang="en-US" dirty="0"/>
          </a:p>
        </p:txBody>
      </p:sp>
      <p:sp>
        <p:nvSpPr>
          <p:cNvPr id="3" name="Text Placeholder 2"/>
          <p:cNvSpPr>
            <a:spLocks noGrp="1"/>
          </p:cNvSpPr>
          <p:nvPr>
            <p:ph type="body" sz="quarter" idx="10"/>
          </p:nvPr>
        </p:nvSpPr>
        <p:spPr/>
        <p:txBody>
          <a:bodyPr/>
          <a:lstStyle/>
          <a:p>
            <a:r>
              <a:rPr lang="en-US" dirty="0" smtClean="0"/>
              <a:t>Developing for iOS requires a Mac </a:t>
            </a:r>
            <a:r>
              <a:rPr lang="en-US" sz="2400" i="1" dirty="0" smtClean="0"/>
              <a:t>(or something running iOS)</a:t>
            </a:r>
            <a:endParaRPr lang="en-US" i="1" dirty="0" smtClean="0"/>
          </a:p>
          <a:p>
            <a:pPr lvl="1"/>
            <a:r>
              <a:rPr lang="en-US" dirty="0" smtClean="0"/>
              <a:t>Apple does not permit compilation of iOS apps on a non-iOS computer or device</a:t>
            </a:r>
          </a:p>
          <a:p>
            <a:pPr lvl="1"/>
            <a:r>
              <a:rPr lang="en-US" dirty="0" smtClean="0"/>
              <a:t>You either need (1) a Mac or (2) a Windows PC that’s paired with a Mac nearby</a:t>
            </a:r>
          </a:p>
          <a:p>
            <a:r>
              <a:rPr lang="en-US" dirty="0" smtClean="0"/>
              <a:t>Developing iOS apps</a:t>
            </a:r>
          </a:p>
          <a:p>
            <a:pPr lvl="1"/>
            <a:r>
              <a:rPr lang="en-US" dirty="0" smtClean="0"/>
              <a:t>The primary programming language is Objective C</a:t>
            </a:r>
          </a:p>
          <a:p>
            <a:pPr lvl="1"/>
            <a:r>
              <a:rPr lang="en-US" dirty="0" smtClean="0"/>
              <a:t>Many developers use the </a:t>
            </a:r>
            <a:r>
              <a:rPr lang="en-US" dirty="0" err="1" smtClean="0"/>
              <a:t>XCode</a:t>
            </a:r>
            <a:r>
              <a:rPr lang="en-US" dirty="0" smtClean="0"/>
              <a:t> IDE provided by Apple</a:t>
            </a:r>
          </a:p>
          <a:p>
            <a:pPr lvl="1"/>
            <a:r>
              <a:rPr lang="en-US" dirty="0" err="1" smtClean="0"/>
              <a:t>XCode</a:t>
            </a:r>
            <a:r>
              <a:rPr lang="en-US" dirty="0" smtClean="0"/>
              <a:t> also installs iOS SDK</a:t>
            </a:r>
          </a:p>
        </p:txBody>
      </p:sp>
      <p:pic>
        <p:nvPicPr>
          <p:cNvPr id="4" name="Picture 3"/>
          <p:cNvPicPr>
            <a:picLocks noChangeAspect="1"/>
          </p:cNvPicPr>
          <p:nvPr/>
        </p:nvPicPr>
        <p:blipFill>
          <a:blip r:embed="rId2"/>
          <a:stretch>
            <a:fillRect/>
          </a:stretch>
        </p:blipFill>
        <p:spPr>
          <a:xfrm>
            <a:off x="7559796" y="4415819"/>
            <a:ext cx="4010881" cy="2447456"/>
          </a:xfrm>
          <a:prstGeom prst="rect">
            <a:avLst/>
          </a:prstGeom>
        </p:spPr>
      </p:pic>
    </p:spTree>
    <p:extLst>
      <p:ext uri="{BB962C8B-B14F-4D97-AF65-F5344CB8AC3E}">
        <p14:creationId xmlns:p14="http://schemas.microsoft.com/office/powerpoint/2010/main" val="280144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http://dev.office.com/iOS</a:t>
            </a:r>
            <a:r>
              <a:rPr lang="en-US" dirty="0" smtClean="0"/>
              <a:t> </a:t>
            </a:r>
            <a:endParaRPr lang="en-US" dirty="0"/>
          </a:p>
          <a:p>
            <a:r>
              <a:rPr lang="en-US" dirty="0"/>
              <a:t>SDK for native </a:t>
            </a:r>
            <a:r>
              <a:rPr lang="en-US" dirty="0" smtClean="0"/>
              <a:t>iOS apps </a:t>
            </a:r>
            <a:r>
              <a:rPr lang="en-US" dirty="0"/>
              <a:t>that use Office 365 APIs</a:t>
            </a:r>
          </a:p>
          <a:p>
            <a:r>
              <a:rPr lang="en-US" dirty="0"/>
              <a:t>Handles </a:t>
            </a:r>
            <a:r>
              <a:rPr lang="en-US" dirty="0" smtClean="0"/>
              <a:t>files</a:t>
            </a:r>
            <a:r>
              <a:rPr lang="en-US" dirty="0"/>
              <a:t>, </a:t>
            </a:r>
            <a:r>
              <a:rPr lang="en-US" dirty="0" smtClean="0"/>
              <a:t>mail</a:t>
            </a:r>
            <a:r>
              <a:rPr lang="en-US" dirty="0"/>
              <a:t>, </a:t>
            </a:r>
            <a:r>
              <a:rPr lang="en-US" dirty="0" smtClean="0"/>
              <a:t>contact 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t>
            </a:r>
            <a:r>
              <a:rPr lang="en-US" sz="5400" dirty="0" smtClean="0"/>
              <a:t>iOS</a:t>
            </a:r>
            <a:endParaRPr lang="en-US" sz="5400" dirty="0"/>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275744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iOS</a:t>
            </a:r>
          </a:p>
          <a:p>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507125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30030913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56" dirty="0"/>
              <a:t>A platform for developing hybrid apps with HTML, CSS and JavaScript</a:t>
            </a:r>
          </a:p>
          <a:p>
            <a:r>
              <a:rPr lang="en-US" sz="2856" dirty="0"/>
              <a:t>An open source collection of JavaScript device APIs</a:t>
            </a:r>
          </a:p>
          <a:p>
            <a:r>
              <a:rPr lang="en-US" sz="2856" dirty="0"/>
              <a:t>Something that abstracts away device specific APIs</a:t>
            </a:r>
          </a:p>
          <a:p>
            <a:r>
              <a:rPr lang="en-US" sz="2856" dirty="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32"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4539786" y="3519339"/>
            <a:ext cx="7580170" cy="3330471"/>
          </a:xfrm>
          <a:prstGeom prst="rect">
            <a:avLst/>
          </a:prstGeom>
          <a:ln>
            <a:solidFill>
              <a:schemeClr val="bg1">
                <a:lumMod val="50000"/>
              </a:schemeClr>
            </a:solidFill>
          </a:ln>
        </p:spPr>
      </p:pic>
    </p:spTree>
    <p:extLst>
      <p:ext uri="{BB962C8B-B14F-4D97-AF65-F5344CB8AC3E}">
        <p14:creationId xmlns:p14="http://schemas.microsoft.com/office/powerpoint/2010/main" val="11495264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948" y="1104117"/>
            <a:ext cx="11551519" cy="5752276"/>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96" dirty="0"/>
              <a:t>Multi-Device Hybrid Apps for Visual Studio</a:t>
            </a:r>
          </a:p>
        </p:txBody>
      </p:sp>
    </p:spTree>
    <p:extLst>
      <p:ext uri="{BB962C8B-B14F-4D97-AF65-F5344CB8AC3E}">
        <p14:creationId xmlns:p14="http://schemas.microsoft.com/office/powerpoint/2010/main" val="2635214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601" y="2687240"/>
            <a:ext cx="7695320" cy="3980338"/>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13272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023" y="2781161"/>
            <a:ext cx="8987491" cy="409606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72" dirty="0"/>
              <a:t>Included with Android SDK</a:t>
            </a:r>
          </a:p>
          <a:p>
            <a:r>
              <a:rPr lang="en-US" sz="3672" dirty="0"/>
              <a:t>Runs inside Chrome browser</a:t>
            </a:r>
          </a:p>
        </p:txBody>
      </p:sp>
    </p:spTree>
    <p:extLst>
      <p:ext uri="{BB962C8B-B14F-4D97-AF65-F5344CB8AC3E}">
        <p14:creationId xmlns:p14="http://schemas.microsoft.com/office/powerpoint/2010/main" val="1717737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Debugging with Windows Phone</a:t>
            </a:r>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276650" y="3089324"/>
            <a:ext cx="6368911" cy="3531909"/>
          </a:xfrm>
          <a:prstGeom prst="rect">
            <a:avLst/>
          </a:prstGeom>
        </p:spPr>
      </p:pic>
    </p:spTree>
    <p:extLst>
      <p:ext uri="{BB962C8B-B14F-4D97-AF65-F5344CB8AC3E}">
        <p14:creationId xmlns:p14="http://schemas.microsoft.com/office/powerpoint/2010/main" val="5510343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64" dirty="0"/>
              <a:t>A Company and a Development Platform</a:t>
            </a:r>
          </a:p>
          <a:p>
            <a:pPr lvl="1"/>
            <a:r>
              <a:rPr lang="en-US" sz="2040" dirty="0"/>
              <a:t>Developing on Xamarin platform requires monthly or yearly subscription</a:t>
            </a:r>
          </a:p>
          <a:p>
            <a:pPr lvl="1"/>
            <a:r>
              <a:rPr lang="en-US" sz="2040" dirty="0"/>
              <a:t>You can get a free 30-day trial </a:t>
            </a:r>
            <a:r>
              <a:rPr lang="en-US" sz="2040" i="1" dirty="0"/>
              <a:t>(90-day trial available for MSDN subscribers)</a:t>
            </a:r>
          </a:p>
          <a:p>
            <a:pPr>
              <a:lnSpc>
                <a:spcPct val="150000"/>
              </a:lnSpc>
            </a:pPr>
            <a:r>
              <a:rPr lang="en-US" sz="3264" dirty="0"/>
              <a:t>Xamarin Development based on the .NET framework</a:t>
            </a:r>
          </a:p>
          <a:p>
            <a:pPr lvl="1"/>
            <a:r>
              <a:rPr lang="en-US" sz="2040" dirty="0"/>
              <a:t>You write code using C# and the .NET framework class libraries</a:t>
            </a:r>
            <a:endParaRPr lang="en-US" sz="3264" dirty="0"/>
          </a:p>
          <a:p>
            <a:pPr>
              <a:lnSpc>
                <a:spcPct val="150000"/>
              </a:lnSpc>
            </a:pPr>
            <a:r>
              <a:rPr lang="en-US" sz="3264" dirty="0"/>
              <a:t>Xamarin Platform supported across many OSs and devices</a:t>
            </a:r>
          </a:p>
          <a:p>
            <a:pPr lvl="1"/>
            <a:r>
              <a:rPr lang="en-US" sz="2040" dirty="0"/>
              <a:t>Android</a:t>
            </a:r>
          </a:p>
          <a:p>
            <a:pPr lvl="1"/>
            <a:r>
              <a:rPr lang="en-US" sz="2040" dirty="0"/>
              <a:t>iOS and Mac</a:t>
            </a:r>
          </a:p>
          <a:p>
            <a:pPr lvl="1"/>
            <a:r>
              <a:rPr lang="en-US" sz="2040" dirty="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5317063" y="4644202"/>
            <a:ext cx="4318081" cy="2106578"/>
          </a:xfrm>
          <a:prstGeom prst="rect">
            <a:avLst/>
          </a:prstGeom>
          <a:ln>
            <a:solidFill>
              <a:schemeClr val="bg1">
                <a:lumMod val="50000"/>
              </a:schemeClr>
            </a:solidFill>
          </a:ln>
        </p:spPr>
      </p:pic>
    </p:spTree>
    <p:extLst>
      <p:ext uri="{BB962C8B-B14F-4D97-AF65-F5344CB8AC3E}">
        <p14:creationId xmlns:p14="http://schemas.microsoft.com/office/powerpoint/2010/main" val="18501125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36" dirty="0" err="1">
                <a:solidFill>
                  <a:srgbClr val="C00000"/>
                </a:solidFill>
                <a:latin typeface="Lucida Console" panose="020B0609040504020204" pitchFamily="49" charset="0"/>
              </a:rPr>
              <a:t>async</a:t>
            </a:r>
            <a:r>
              <a:rPr lang="en-US" sz="2040" dirty="0"/>
              <a:t> </a:t>
            </a:r>
            <a:r>
              <a:rPr lang="en-US" dirty="0" smtClean="0"/>
              <a:t>and </a:t>
            </a:r>
            <a:r>
              <a:rPr lang="en-US" sz="1836" b="1" dirty="0">
                <a:solidFill>
                  <a:srgbClr val="C00000"/>
                </a:solidFill>
              </a:rPr>
              <a:t>await</a:t>
            </a:r>
            <a:endParaRPr lang="en-US" b="1" dirty="0">
              <a:solidFill>
                <a:srgbClr val="C00000"/>
              </a:solidFill>
            </a:endParaRPr>
          </a:p>
        </p:txBody>
      </p:sp>
      <p:grpSp>
        <p:nvGrpSpPr>
          <p:cNvPr id="4" name="Group 3"/>
          <p:cNvGrpSpPr/>
          <p:nvPr/>
        </p:nvGrpSpPr>
        <p:grpSpPr>
          <a:xfrm>
            <a:off x="929548" y="3560940"/>
            <a:ext cx="10174765" cy="2743451"/>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186521"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a:t>
              </a:r>
            </a:p>
            <a:p>
              <a:pPr algn="ctr" defTabSz="932290" fontAlgn="base">
                <a:spcBef>
                  <a:spcPct val="0"/>
                </a:spcBef>
                <a:spcAft>
                  <a:spcPct val="0"/>
                </a:spcAft>
              </a:pPr>
              <a:r>
                <a:rPr lang="en-US" sz="1122" i="1" dirty="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MonoTouch</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Xamarin.iOS</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Xamarin.Android</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85215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a:t>
            </a:r>
            <a:r>
              <a:rPr lang="en-US" dirty="0" smtClean="0"/>
              <a:t>4</a:t>
            </a:r>
            <a:endParaRPr lang="en-US" dirty="0" smtClean="0"/>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956769" y="3113876"/>
            <a:ext cx="9915386" cy="3860145"/>
          </a:xfrm>
          <a:prstGeom prst="rect">
            <a:avLst/>
          </a:prstGeom>
        </p:spPr>
      </p:pic>
    </p:spTree>
    <p:extLst>
      <p:ext uri="{BB962C8B-B14F-4D97-AF65-F5344CB8AC3E}">
        <p14:creationId xmlns:p14="http://schemas.microsoft.com/office/powerpoint/2010/main" val="136627804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36" y="1948335"/>
            <a:ext cx="5307710" cy="3667388"/>
          </a:xfrm>
          <a:prstGeom prst="rect">
            <a:avLst/>
          </a:prstGeom>
        </p:spPr>
      </p:pic>
      <p:pic>
        <p:nvPicPr>
          <p:cNvPr id="3" name="Picture 2"/>
          <p:cNvPicPr>
            <a:picLocks noChangeAspect="1"/>
          </p:cNvPicPr>
          <p:nvPr/>
        </p:nvPicPr>
        <p:blipFill>
          <a:blip r:embed="rId3"/>
          <a:stretch>
            <a:fillRect/>
          </a:stretch>
        </p:blipFill>
        <p:spPr>
          <a:xfrm>
            <a:off x="6888505" y="1855074"/>
            <a:ext cx="5022458" cy="4701875"/>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31879006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7" name="Picture 6"/>
          <p:cNvPicPr>
            <a:picLocks noChangeAspect="1"/>
          </p:cNvPicPr>
          <p:nvPr/>
        </p:nvPicPr>
        <p:blipFill>
          <a:blip r:embed="rId2"/>
          <a:stretch>
            <a:fillRect/>
          </a:stretch>
        </p:blipFill>
        <p:spPr>
          <a:xfrm>
            <a:off x="323731" y="3235499"/>
            <a:ext cx="7429740" cy="2689929"/>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432241" y="4763993"/>
            <a:ext cx="4909443" cy="2192723"/>
          </a:xfrm>
          <a:prstGeom prst="rect">
            <a:avLst/>
          </a:prstGeom>
          <a:ln>
            <a:solidFill>
              <a:schemeClr val="bg1">
                <a:lumMod val="65000"/>
              </a:schemeClr>
            </a:solidFill>
          </a:ln>
        </p:spPr>
      </p:pic>
      <p:cxnSp>
        <p:nvCxnSpPr>
          <p:cNvPr id="9" name="Straight Arrow Connector 8"/>
          <p:cNvCxnSpPr/>
          <p:nvPr/>
        </p:nvCxnSpPr>
        <p:spPr>
          <a:xfrm>
            <a:off x="6997026" y="5067144"/>
            <a:ext cx="341955" cy="72536"/>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9700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190642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3655" y="1362586"/>
            <a:ext cx="10482072" cy="4776080"/>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414660585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29944" y="6526955"/>
            <a:ext cx="571848" cy="223825"/>
          </a:xfrm>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2"/>
          <a:stretch>
            <a:fillRect/>
          </a:stretch>
        </p:blipFill>
        <p:spPr>
          <a:xfrm>
            <a:off x="334093" y="1477206"/>
            <a:ext cx="4771005" cy="3316723"/>
          </a:xfrm>
          <a:prstGeom prst="rect">
            <a:avLst/>
          </a:prstGeom>
        </p:spPr>
      </p:pic>
      <p:pic>
        <p:nvPicPr>
          <p:cNvPr id="5" name="Picture 4"/>
          <p:cNvPicPr>
            <a:picLocks noChangeAspect="1"/>
          </p:cNvPicPr>
          <p:nvPr/>
        </p:nvPicPr>
        <p:blipFill>
          <a:blip r:embed="rId3"/>
          <a:stretch>
            <a:fillRect/>
          </a:stretch>
        </p:blipFill>
        <p:spPr>
          <a:xfrm>
            <a:off x="2719596" y="1747890"/>
            <a:ext cx="4771005" cy="3316723"/>
          </a:xfrm>
          <a:prstGeom prst="rect">
            <a:avLst/>
          </a:prstGeom>
        </p:spPr>
      </p:pic>
      <p:pic>
        <p:nvPicPr>
          <p:cNvPr id="6" name="Picture 5"/>
          <p:cNvPicPr>
            <a:picLocks noChangeAspect="1"/>
          </p:cNvPicPr>
          <p:nvPr/>
        </p:nvPicPr>
        <p:blipFill>
          <a:blip r:embed="rId4"/>
          <a:stretch>
            <a:fillRect/>
          </a:stretch>
        </p:blipFill>
        <p:spPr>
          <a:xfrm>
            <a:off x="5029138" y="2018575"/>
            <a:ext cx="4771005" cy="3316723"/>
          </a:xfrm>
          <a:prstGeom prst="rect">
            <a:avLst/>
          </a:prstGeom>
        </p:spPr>
      </p:pic>
      <p:pic>
        <p:nvPicPr>
          <p:cNvPr id="7" name="Picture 6"/>
          <p:cNvPicPr>
            <a:picLocks noChangeAspect="1"/>
          </p:cNvPicPr>
          <p:nvPr/>
        </p:nvPicPr>
        <p:blipFill>
          <a:blip r:embed="rId5"/>
          <a:stretch>
            <a:fillRect/>
          </a:stretch>
        </p:blipFill>
        <p:spPr>
          <a:xfrm>
            <a:off x="7414641" y="2289259"/>
            <a:ext cx="4771005" cy="3316723"/>
          </a:xfrm>
          <a:prstGeom prst="rect">
            <a:avLst/>
          </a:prstGeom>
        </p:spPr>
      </p:pic>
    </p:spTree>
    <p:extLst>
      <p:ext uri="{BB962C8B-B14F-4D97-AF65-F5344CB8AC3E}">
        <p14:creationId xmlns:p14="http://schemas.microsoft.com/office/powerpoint/2010/main" val="348297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7030" y="1213768"/>
            <a:ext cx="11884782" cy="4337905"/>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2502" y="-872562"/>
            <a:ext cx="7769274" cy="788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799" dirty="0">
                <a:solidFill>
                  <a:srgbClr val="FFFFFF"/>
                </a:solidFill>
              </a:rPr>
              <a:t>Add screens shot from link</a:t>
            </a: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386714" y="1225125"/>
            <a:ext cx="4325588" cy="3849138"/>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403" tIns="45702" rIns="91403" bIns="45702" numCol="1" anchor="t" anchorCtr="0" compatLnSpc="1">
              <a:prstTxWarp prst="textNoShape">
                <a:avLst/>
              </a:prstTxWarp>
              <a:noAutofit/>
            </a:bodyPr>
            <a:lstStyle/>
            <a:p>
              <a:pPr defTabSz="932372"/>
              <a:endParaRPr lang="en-US" sz="1799">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17" name="Group 116"/>
          <p:cNvGrpSpPr/>
          <p:nvPr/>
        </p:nvGrpSpPr>
        <p:grpSpPr>
          <a:xfrm>
            <a:off x="5899296" y="2823842"/>
            <a:ext cx="4114467" cy="2663844"/>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16" name="Group 115"/>
          <p:cNvGrpSpPr/>
          <p:nvPr/>
        </p:nvGrpSpPr>
        <p:grpSpPr>
          <a:xfrm>
            <a:off x="10684966" y="3813317"/>
            <a:ext cx="834359" cy="1543729"/>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4552595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7028" y="4054272"/>
            <a:ext cx="11670460" cy="24726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7028" y="1923619"/>
            <a:ext cx="11670460" cy="203066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500" y="1362704"/>
            <a:ext cx="6294773" cy="56290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0" tIns="146146" rIns="182680" bIns="146146" numCol="1" spcCol="0" rtlCol="0" fromWordArt="0" anchor="t" anchorCtr="0" forceAA="0" compatLnSpc="1">
            <a:prstTxWarp prst="textNoShape">
              <a:avLst/>
            </a:prstTxWarp>
            <a:noAutofit/>
          </a:bodyPr>
          <a:lstStyle/>
          <a:p>
            <a:pPr algn="ctr" defTabSz="931460"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9988" y="-138765"/>
            <a:ext cx="7956762" cy="1992594"/>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9511"/>
            </a:xfrm>
            <a:prstGeom prst="rect">
              <a:avLst/>
            </a:prstGeom>
            <a:noFill/>
          </p:spPr>
          <p:txBody>
            <a:bodyPr wrap="square" lIns="0" tIns="0" rIns="0" bIns="0" rtlCol="0">
              <a:spAutoFit/>
            </a:bodyPr>
            <a:lstStyle/>
            <a:p>
              <a:pPr defTabSz="932372"/>
              <a:r>
                <a:rPr lang="en-US" sz="2799" dirty="0">
                  <a:solidFill>
                    <a:srgbClr val="FFFFFF"/>
                  </a:solidFill>
                  <a:latin typeface="Segoe UI Light"/>
                </a:rPr>
                <a:t>Developer Patterns &amp; Practices</a:t>
              </a:r>
            </a:p>
          </p:txBody>
        </p:sp>
      </p:grpSp>
      <p:sp>
        <p:nvSpPr>
          <p:cNvPr id="7" name="Rectangle 6"/>
          <p:cNvSpPr/>
          <p:nvPr/>
        </p:nvSpPr>
        <p:spPr bwMode="auto">
          <a:xfrm>
            <a:off x="7500" y="-1039838"/>
            <a:ext cx="7769274" cy="79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799" dirty="0">
                <a:solidFill>
                  <a:srgbClr val="FFFFFF"/>
                </a:solidFill>
              </a:rPr>
              <a:t>Make look cool</a:t>
            </a: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87601" y="2060833"/>
            <a:ext cx="7479053" cy="1537604"/>
          </a:xfrm>
          <a:prstGeom prst="rect">
            <a:avLst/>
          </a:prstGeom>
          <a:noFill/>
        </p:spPr>
        <p:txBody>
          <a:bodyPr wrap="square">
            <a:spAutoFit/>
          </a:bodyPr>
          <a:lstStyle/>
          <a:p>
            <a:pPr defTabSz="932372">
              <a:lnSpc>
                <a:spcPct val="90000"/>
              </a:lnSpc>
              <a:spcBef>
                <a:spcPts val="600"/>
              </a:spcBef>
              <a:spcAft>
                <a:spcPts val="1799"/>
              </a:spcAft>
              <a:buClr>
                <a:srgbClr val="FFFFFF"/>
              </a:buClr>
              <a:buSzPct val="100000"/>
            </a:pPr>
            <a:r>
              <a:rPr lang="en-US" sz="3198" b="1" dirty="0">
                <a:gradFill>
                  <a:gsLst>
                    <a:gs pos="34513">
                      <a:srgbClr val="FFFFFF"/>
                    </a:gs>
                    <a:gs pos="55000">
                      <a:srgbClr val="FFFFFF"/>
                    </a:gs>
                  </a:gsLst>
                  <a:lin ang="5400000" scaled="0"/>
                </a:gradFill>
              </a:rPr>
              <a:t>Transform your code</a:t>
            </a:r>
          </a:p>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Providing App Model Patterns for common SharePoint </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94484" y="4178777"/>
            <a:ext cx="10710759" cy="2554260"/>
          </a:xfrm>
          <a:prstGeom prst="rect">
            <a:avLst/>
          </a:prstGeom>
          <a:noFill/>
        </p:spPr>
        <p:txBody>
          <a:bodyPr wrap="square">
            <a:spAutoFit/>
          </a:bodyPr>
          <a:lstStyle/>
          <a:p>
            <a:pPr defTabSz="932372">
              <a:lnSpc>
                <a:spcPct val="90000"/>
              </a:lnSpc>
              <a:spcBef>
                <a:spcPts val="600"/>
              </a:spcBef>
              <a:spcAft>
                <a:spcPts val="1799"/>
              </a:spcAft>
              <a:buClr>
                <a:srgbClr val="FFFFFF"/>
              </a:buClr>
              <a:buSzPct val="100000"/>
            </a:pPr>
            <a:r>
              <a:rPr lang="en-US" sz="3198" b="1" dirty="0">
                <a:gradFill>
                  <a:gsLst>
                    <a:gs pos="34513">
                      <a:srgbClr val="FFFFFF"/>
                    </a:gs>
                    <a:gs pos="55000">
                      <a:srgbClr val="FFFFFF"/>
                    </a:gs>
                  </a:gsLst>
                  <a:lin ang="5400000" scaled="0"/>
                </a:gradFill>
              </a:rPr>
              <a:t>60+ Visual Studio projects</a:t>
            </a:r>
          </a:p>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Common scenarios</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Branding</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Site provisioning</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Remote event receivers </a:t>
            </a:r>
            <a:br>
              <a:rPr lang="en-US" sz="2399" dirty="0">
                <a:gradFill>
                  <a:gsLst>
                    <a:gs pos="1250">
                      <a:srgbClr val="FFFFFF"/>
                    </a:gs>
                    <a:gs pos="100000">
                      <a:srgbClr val="FFFFFF"/>
                    </a:gs>
                  </a:gsLst>
                  <a:lin ang="5400000" scaled="0"/>
                </a:gradFill>
                <a:latin typeface="Segoe UI Light"/>
              </a:rPr>
            </a:br>
            <a:endParaRPr lang="en-US" sz="2399" dirty="0">
              <a:gradFill>
                <a:gsLst>
                  <a:gs pos="1250">
                    <a:srgbClr val="FFFFFF"/>
                  </a:gs>
                  <a:gs pos="100000">
                    <a:srgbClr val="FFFFFF"/>
                  </a:gs>
                </a:gsLst>
                <a:lin ang="5400000" scaled="0"/>
              </a:gradFill>
              <a:latin typeface="Segoe UI Light"/>
            </a:endParaRPr>
          </a:p>
        </p:txBody>
      </p:sp>
      <p:sp>
        <p:nvSpPr>
          <p:cNvPr id="5" name="Rectangle 4"/>
          <p:cNvSpPr/>
          <p:nvPr/>
        </p:nvSpPr>
        <p:spPr>
          <a:xfrm>
            <a:off x="5819227" y="4962799"/>
            <a:ext cx="6214150" cy="1110826"/>
          </a:xfrm>
          <a:prstGeom prst="rect">
            <a:avLst/>
          </a:prstGeom>
        </p:spPr>
        <p:txBody>
          <a:bodyPr>
            <a:spAutoFit/>
          </a:bodyPr>
          <a:lstStyle/>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Large file support</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Taxonomy driven navigation</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And much more… </a:t>
            </a:r>
            <a:r>
              <a:rPr lang="en-US" sz="2399" dirty="0">
                <a:gradFill>
                  <a:gsLst>
                    <a:gs pos="1250">
                      <a:srgbClr val="FFFFFF"/>
                    </a:gs>
                    <a:gs pos="100000">
                      <a:srgbClr val="FFFFFF"/>
                    </a:gs>
                  </a:gsLst>
                  <a:lin ang="5400000" scaled="0"/>
                </a:gradFill>
                <a:latin typeface="Segoe UI Light"/>
                <a:hlinkClick r:id="rId3" action="ppaction://hlinkfile"/>
              </a:rPr>
              <a:t>aka.ms/</a:t>
            </a:r>
            <a:r>
              <a:rPr lang="en-US" sz="2399" dirty="0" err="1">
                <a:gradFill>
                  <a:gsLst>
                    <a:gs pos="1250">
                      <a:srgbClr val="FFFFFF"/>
                    </a:gs>
                    <a:gs pos="100000">
                      <a:srgbClr val="FFFFFF"/>
                    </a:gs>
                  </a:gsLst>
                  <a:lin ang="5400000" scaled="0"/>
                </a:gradFill>
                <a:latin typeface="Segoe UI Light"/>
                <a:hlinkClick r:id="rId3" action="ppaction://hlinkfile"/>
              </a:rPr>
              <a:t>OfficeDevPnP</a:t>
            </a:r>
            <a:endParaRPr lang="en-US" sz="2399"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402582" y="4244211"/>
            <a:ext cx="936930" cy="848598"/>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algn="just" defTabSz="932559"/>
              <a:endParaRPr lang="en-US" sz="1699">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algn="just" defTabSz="932559"/>
              <a:endParaRPr lang="en-US" sz="1699">
                <a:solidFill>
                  <a:srgbClr val="FFFFFF"/>
                </a:solidFill>
              </a:endParaRPr>
            </a:p>
          </p:txBody>
        </p:sp>
      </p:grpSp>
      <p:grpSp>
        <p:nvGrpSpPr>
          <p:cNvPr id="36" name="Group 35"/>
          <p:cNvGrpSpPr/>
          <p:nvPr/>
        </p:nvGrpSpPr>
        <p:grpSpPr bwMode="black">
          <a:xfrm>
            <a:off x="395189" y="2238955"/>
            <a:ext cx="980400" cy="797599"/>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grpSp>
      <p:sp>
        <p:nvSpPr>
          <p:cNvPr id="8" name="Rectangle 7"/>
          <p:cNvSpPr/>
          <p:nvPr/>
        </p:nvSpPr>
        <p:spPr bwMode="auto">
          <a:xfrm>
            <a:off x="2502" y="1771670"/>
            <a:ext cx="274527" cy="50609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8482073"/>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61223" y="1407"/>
            <a:ext cx="6672752" cy="699171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501" y="1407"/>
            <a:ext cx="5758721" cy="69917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200432" y="480640"/>
            <a:ext cx="5776526" cy="6306188"/>
          </a:xfrm>
          <a:prstGeom prst="rect">
            <a:avLst/>
          </a:prstGeom>
          <a:ln>
            <a:noFill/>
          </a:ln>
        </p:spPr>
      </p:pic>
      <p:sp>
        <p:nvSpPr>
          <p:cNvPr id="3" name="Title 2"/>
          <p:cNvSpPr>
            <a:spLocks noGrp="1"/>
          </p:cNvSpPr>
          <p:nvPr>
            <p:ph type="title"/>
          </p:nvPr>
        </p:nvSpPr>
        <p:spPr>
          <a:xfrm>
            <a:off x="277029" y="296562"/>
            <a:ext cx="5027177" cy="917206"/>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7030" y="1213768"/>
            <a:ext cx="5299339" cy="2635874"/>
          </a:xfrm>
        </p:spPr>
        <p:txBody>
          <a:bodyPr/>
          <a:lstStyle/>
          <a:p>
            <a:pPr>
              <a:spcBef>
                <a:spcPts val="600"/>
              </a:spcBef>
              <a:spcAft>
                <a:spcPts val="600"/>
              </a:spcAft>
            </a:pPr>
            <a:r>
              <a:rPr lang="en-US" dirty="0" smtClean="0"/>
              <a:t>Monthly updates</a:t>
            </a:r>
          </a:p>
          <a:p>
            <a:pPr>
              <a:spcBef>
                <a:spcPts val="600"/>
              </a:spcBef>
              <a:spcAft>
                <a:spcPts val="600"/>
              </a:spcAft>
            </a:pPr>
            <a:r>
              <a:rPr lang="en-US" dirty="0" smtClean="0"/>
              <a:t>Associated blog posts</a:t>
            </a:r>
          </a:p>
          <a:p>
            <a:pPr>
              <a:spcBef>
                <a:spcPts val="600"/>
              </a:spcBef>
              <a:spcAft>
                <a:spcPts val="600"/>
              </a:spcAft>
            </a:pPr>
            <a:r>
              <a:rPr lang="en-US" sz="1999" dirty="0">
                <a:hlinkClick r:id="rId3"/>
              </a:rPr>
              <a:t>www.office.com/roadmap</a:t>
            </a:r>
            <a:endParaRPr lang="en-US" sz="1999" dirty="0"/>
          </a:p>
          <a:p>
            <a:pPr>
              <a:spcBef>
                <a:spcPts val="600"/>
              </a:spcBef>
              <a:spcAft>
                <a:spcPts val="600"/>
              </a:spcAft>
            </a:pPr>
            <a:endParaRPr lang="en-US" dirty="0"/>
          </a:p>
        </p:txBody>
      </p:sp>
    </p:spTree>
    <p:extLst>
      <p:ext uri="{BB962C8B-B14F-4D97-AF65-F5344CB8AC3E}">
        <p14:creationId xmlns:p14="http://schemas.microsoft.com/office/powerpoint/2010/main" val="1030225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761223" y="1407"/>
            <a:ext cx="6672752" cy="699171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01" y="1407"/>
            <a:ext cx="5758721" cy="69917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70946" y="2126215"/>
            <a:ext cx="4771122" cy="5554263"/>
          </a:xfrm>
        </p:spPr>
        <p:txBody>
          <a:bodyPr/>
          <a:lstStyle/>
          <a:p>
            <a:pPr>
              <a:spcBef>
                <a:spcPts val="600"/>
              </a:spcBef>
              <a:spcAft>
                <a:spcPts val="600"/>
              </a:spcAft>
            </a:pPr>
            <a:r>
              <a:rPr lang="en-US" dirty="0" smtClean="0"/>
              <a:t>Yammer</a:t>
            </a:r>
            <a:br>
              <a:rPr lang="en-US" dirty="0" smtClean="0"/>
            </a:br>
            <a:r>
              <a:rPr lang="en-US" sz="1999" dirty="0">
                <a:latin typeface="+mn-lt"/>
              </a:rPr>
              <a:t>Office 365 Technical Network</a:t>
            </a:r>
            <a:endParaRPr lang="en-US" dirty="0" smtClean="0"/>
          </a:p>
          <a:p>
            <a:pPr>
              <a:spcBef>
                <a:spcPts val="2999"/>
              </a:spcBef>
              <a:spcAft>
                <a:spcPts val="600"/>
              </a:spcAft>
            </a:pPr>
            <a:r>
              <a:rPr lang="en-US" dirty="0" err="1" smtClean="0"/>
              <a:t>Stackoverflow</a:t>
            </a:r>
            <a:endParaRPr lang="en-US" dirty="0"/>
          </a:p>
          <a:p>
            <a:pPr>
              <a:spcBef>
                <a:spcPts val="2999"/>
              </a:spcBef>
              <a:spcAft>
                <a:spcPts val="600"/>
              </a:spcAft>
            </a:pPr>
            <a:r>
              <a:rPr lang="en-US" dirty="0" err="1" smtClean="0"/>
              <a:t>UserVoice</a:t>
            </a:r>
            <a:r>
              <a:rPr lang="en-US" dirty="0"/>
              <a:t/>
            </a:r>
            <a:br>
              <a:rPr lang="en-US" dirty="0"/>
            </a:br>
            <a:r>
              <a:rPr lang="en-US" sz="1999" dirty="0">
                <a:latin typeface="+mn-lt"/>
              </a:rPr>
              <a:t>Developer focused</a:t>
            </a:r>
            <a:br>
              <a:rPr lang="en-US" sz="1999" dirty="0">
                <a:latin typeface="+mn-lt"/>
              </a:rPr>
            </a:br>
            <a:r>
              <a:rPr lang="en-US" sz="1999" dirty="0">
                <a:latin typeface="+mn-lt"/>
              </a:rPr>
              <a:t>Bi-weekly triage</a:t>
            </a:r>
            <a:br>
              <a:rPr lang="en-US" sz="1999" dirty="0">
                <a:latin typeface="+mn-lt"/>
              </a:rPr>
            </a:br>
            <a:r>
              <a:rPr lang="en-US" sz="1999" dirty="0">
                <a:latin typeface="+mn-lt"/>
              </a:rPr>
              <a:t>Link to roadmap to show actions</a:t>
            </a:r>
          </a:p>
          <a:p>
            <a:pPr>
              <a:spcBef>
                <a:spcPts val="600"/>
              </a:spcBef>
              <a:spcAft>
                <a:spcPts val="600"/>
              </a:spcAft>
            </a:pPr>
            <a:r>
              <a:rPr lang="en-US" sz="1999" dirty="0">
                <a:latin typeface="+mn-lt"/>
                <a:hlinkClick r:id="rId2"/>
              </a:rPr>
              <a:t>http://aka.ms/OfficeDevFeedback</a:t>
            </a:r>
            <a:endParaRPr lang="en-US" sz="1999" dirty="0">
              <a:latin typeface="+mn-lt"/>
            </a:endParaRPr>
          </a:p>
          <a:p>
            <a:pPr>
              <a:spcBef>
                <a:spcPts val="600"/>
              </a:spcBef>
              <a:spcAft>
                <a:spcPts val="600"/>
              </a:spcAft>
            </a:pPr>
            <a:endParaRPr lang="en-US" sz="1999" dirty="0"/>
          </a:p>
          <a:p>
            <a:pPr>
              <a:spcBef>
                <a:spcPts val="600"/>
              </a:spcBef>
              <a:spcAft>
                <a:spcPts val="600"/>
              </a:spcAft>
            </a:pPr>
            <a:endParaRPr lang="en-US" dirty="0"/>
          </a:p>
        </p:txBody>
      </p:sp>
      <p:pic>
        <p:nvPicPr>
          <p:cNvPr id="6" name="Picture 5"/>
          <p:cNvPicPr>
            <a:picLocks noChangeAspect="1"/>
          </p:cNvPicPr>
          <p:nvPr/>
        </p:nvPicPr>
        <p:blipFill rotWithShape="1">
          <a:blip r:embed="rId3"/>
          <a:srcRect r="34150"/>
          <a:stretch/>
        </p:blipFill>
        <p:spPr>
          <a:xfrm>
            <a:off x="6219422" y="298151"/>
            <a:ext cx="5777285" cy="6389237"/>
          </a:xfrm>
          <a:prstGeom prst="rect">
            <a:avLst/>
          </a:prstGeom>
          <a:ln>
            <a:noFill/>
          </a:ln>
        </p:spPr>
      </p:pic>
      <p:pic>
        <p:nvPicPr>
          <p:cNvPr id="5" name="Picture 4"/>
          <p:cNvPicPr>
            <a:picLocks noChangeAspect="1"/>
          </p:cNvPicPr>
          <p:nvPr/>
        </p:nvPicPr>
        <p:blipFill>
          <a:blip r:embed="rId4"/>
          <a:stretch>
            <a:fillRect/>
          </a:stretch>
        </p:blipFill>
        <p:spPr>
          <a:xfrm>
            <a:off x="403937" y="2277649"/>
            <a:ext cx="913308" cy="765773"/>
          </a:xfrm>
          <a:prstGeom prst="rect">
            <a:avLst/>
          </a:prstGeom>
        </p:spPr>
      </p:pic>
      <p:pic>
        <p:nvPicPr>
          <p:cNvPr id="10" name="Picture 9"/>
          <p:cNvPicPr>
            <a:picLocks noChangeAspect="1"/>
          </p:cNvPicPr>
          <p:nvPr/>
        </p:nvPicPr>
        <p:blipFill>
          <a:blip r:embed="rId5"/>
          <a:stretch>
            <a:fillRect/>
          </a:stretch>
        </p:blipFill>
        <p:spPr>
          <a:xfrm>
            <a:off x="467788" y="3236028"/>
            <a:ext cx="785605" cy="10005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63" y="4429142"/>
            <a:ext cx="956856" cy="920053"/>
          </a:xfrm>
          <a:prstGeom prst="rect">
            <a:avLst/>
          </a:prstGeom>
        </p:spPr>
      </p:pic>
    </p:spTree>
    <p:extLst>
      <p:ext uri="{BB962C8B-B14F-4D97-AF65-F5344CB8AC3E}">
        <p14:creationId xmlns:p14="http://schemas.microsoft.com/office/powerpoint/2010/main" val="74197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402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Choices for Mobile Development</a:t>
            </a:r>
            <a:endParaRPr lang="en-US" dirty="0"/>
          </a:p>
        </p:txBody>
      </p:sp>
      <p:sp>
        <p:nvSpPr>
          <p:cNvPr id="2" name="Text Placeholder 1"/>
          <p:cNvSpPr>
            <a:spLocks noGrp="1"/>
          </p:cNvSpPr>
          <p:nvPr>
            <p:ph type="body" sz="quarter" idx="10"/>
          </p:nvPr>
        </p:nvSpPr>
        <p:spPr/>
        <p:txBody>
          <a:bodyPr/>
          <a:lstStyle/>
          <a:p>
            <a:pPr marL="742950" indent="-742950">
              <a:buFont typeface="+mj-lt"/>
              <a:buAutoNum type="arabicPeriod"/>
            </a:pPr>
            <a:r>
              <a:rPr lang="en-US" dirty="0" smtClean="0"/>
              <a:t>Target the Windows Platform</a:t>
            </a:r>
          </a:p>
          <a:p>
            <a:pPr marL="917989" lvl="1" indent="-571500">
              <a:buFont typeface="Arial" panose="020B0604020202020204" pitchFamily="34" charset="0"/>
              <a:buChar char="•"/>
            </a:pPr>
            <a:r>
              <a:rPr lang="en-US" dirty="0" smtClean="0"/>
              <a:t>Develop apps that run in Windows and Windows Phone</a:t>
            </a:r>
          </a:p>
          <a:p>
            <a:pPr marL="742950" indent="-742950">
              <a:buFont typeface="+mj-lt"/>
              <a:buAutoNum type="arabicPeriod"/>
            </a:pPr>
            <a:r>
              <a:rPr lang="en-US" dirty="0" smtClean="0"/>
              <a:t>Target the Android Platform</a:t>
            </a:r>
          </a:p>
          <a:p>
            <a:pPr marL="917989" lvl="1" indent="-571500">
              <a:buFont typeface="Arial" panose="020B0604020202020204" pitchFamily="34" charset="0"/>
              <a:buChar char="•"/>
            </a:pPr>
            <a:r>
              <a:rPr lang="en-US" dirty="0" smtClean="0"/>
              <a:t>Develop apps that run on Android devices</a:t>
            </a:r>
          </a:p>
          <a:p>
            <a:pPr marL="742950" indent="-742950">
              <a:buFont typeface="+mj-lt"/>
              <a:buAutoNum type="arabicPeriod"/>
            </a:pPr>
            <a:r>
              <a:rPr lang="en-US" dirty="0" smtClean="0"/>
              <a:t>Target the iOS Platform</a:t>
            </a:r>
          </a:p>
          <a:p>
            <a:pPr marL="917989" lvl="1" indent="-571500">
              <a:buFont typeface="Arial" panose="020B0604020202020204" pitchFamily="34" charset="0"/>
              <a:buChar char="•"/>
            </a:pPr>
            <a:r>
              <a:rPr lang="en-US" dirty="0" smtClean="0"/>
              <a:t>Develop apps that run on iOS devices such as iPhone and iPad</a:t>
            </a:r>
          </a:p>
          <a:p>
            <a:pPr marL="742950" indent="-742950">
              <a:buFont typeface="+mj-lt"/>
              <a:buAutoNum type="arabicPeriod"/>
            </a:pPr>
            <a:r>
              <a:rPr lang="en-US" dirty="0" smtClean="0"/>
              <a:t>Target Multiple Platforms</a:t>
            </a:r>
          </a:p>
          <a:p>
            <a:pPr marL="917989" lvl="1" indent="-571500">
              <a:buFont typeface="Arial" panose="020B0604020202020204" pitchFamily="34" charset="0"/>
              <a:buChar char="•"/>
            </a:pPr>
            <a:r>
              <a:rPr lang="en-US" dirty="0" smtClean="0"/>
              <a:t>Develop apps which can be targeted for more than one platform</a:t>
            </a:r>
          </a:p>
          <a:p>
            <a:pPr marL="917989" lvl="1" indent="-571500">
              <a:buFont typeface="Arial" panose="020B0604020202020204" pitchFamily="34" charset="0"/>
              <a:buChar char="•"/>
            </a:pPr>
            <a:r>
              <a:rPr lang="en-US" dirty="0" smtClean="0"/>
              <a:t>Use Cordova to develop apps which target Android, iOS and Windows Phone</a:t>
            </a:r>
          </a:p>
          <a:p>
            <a:pPr marL="917989" lvl="1" indent="-571500">
              <a:buFont typeface="Arial" panose="020B0604020202020204" pitchFamily="34" charset="0"/>
              <a:buChar char="•"/>
            </a:pPr>
            <a:r>
              <a:rPr lang="en-US" dirty="0"/>
              <a:t>Use </a:t>
            </a:r>
            <a:r>
              <a:rPr lang="en-US" dirty="0" smtClean="0"/>
              <a:t>Xamarin to </a:t>
            </a:r>
            <a:r>
              <a:rPr lang="en-US" dirty="0"/>
              <a:t>develop apps which target Android, iOS and Windows Phone</a:t>
            </a:r>
          </a:p>
          <a:p>
            <a:pPr marL="917989" lvl="1" indent="-57150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6</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6940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098" y="1301511"/>
            <a:ext cx="3864619" cy="1585214"/>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94484" y="1196039"/>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2" rIns="91403" bIns="45702" numCol="1" anchor="t" anchorCtr="0" compatLnSpc="1">
                <a:prstTxWarp prst="textNoShape">
                  <a:avLst/>
                </a:prstTxWarp>
                <a:noAutofit/>
              </a:bodyPr>
              <a:lstStyle/>
              <a:p>
                <a:pPr defTabSz="932372"/>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559"/>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559"/>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3" y="2091304"/>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516" name="Rectangle 515"/>
          <p:cNvSpPr/>
          <p:nvPr/>
        </p:nvSpPr>
        <p:spPr bwMode="auto">
          <a:xfrm>
            <a:off x="469905"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5"/>
            <a:ext cx="3807923" cy="2805573"/>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5"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372">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3" y="5375194"/>
            <a:ext cx="1055479"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35" name="Group 32"/>
          <p:cNvGrpSpPr>
            <a:grpSpLocks noChangeAspect="1"/>
          </p:cNvGrpSpPr>
          <p:nvPr/>
        </p:nvGrpSpPr>
        <p:grpSpPr bwMode="auto">
          <a:xfrm>
            <a:off x="685933" y="5676062"/>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55" name="Group 554"/>
          <p:cNvGrpSpPr/>
          <p:nvPr/>
        </p:nvGrpSpPr>
        <p:grpSpPr>
          <a:xfrm>
            <a:off x="2343882"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372">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2" y="4560179"/>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559" name="Group 558"/>
          <p:cNvGrpSpPr/>
          <p:nvPr/>
        </p:nvGrpSpPr>
        <p:grpSpPr>
          <a:xfrm>
            <a:off x="691003" y="5032269"/>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372">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7" y="6155007"/>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5" name="Freeform 35"/>
          <p:cNvSpPr>
            <a:spLocks noChangeAspect="1" noEditPoints="1"/>
          </p:cNvSpPr>
          <p:nvPr/>
        </p:nvSpPr>
        <p:spPr bwMode="auto">
          <a:xfrm>
            <a:off x="2343882" y="4070677"/>
            <a:ext cx="1321245"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576" name="Group 53"/>
          <p:cNvGrpSpPr>
            <a:grpSpLocks noChangeAspect="1"/>
          </p:cNvGrpSpPr>
          <p:nvPr/>
        </p:nvGrpSpPr>
        <p:grpSpPr bwMode="auto">
          <a:xfrm>
            <a:off x="2343883" y="4515577"/>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11" name="Freeform 33"/>
          <p:cNvSpPr>
            <a:spLocks noChangeAspect="1" noEditPoints="1"/>
          </p:cNvSpPr>
          <p:nvPr/>
        </p:nvSpPr>
        <p:spPr bwMode="auto">
          <a:xfrm>
            <a:off x="2343882" y="5802094"/>
            <a:ext cx="837158" cy="347041"/>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6"/>
            <a:ext cx="3807923" cy="2831382"/>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379"/>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grpSp>
      <p:sp>
        <p:nvSpPr>
          <p:cNvPr id="658" name="Rectangle 657"/>
          <p:cNvSpPr/>
          <p:nvPr/>
        </p:nvSpPr>
        <p:spPr bwMode="auto">
          <a:xfrm>
            <a:off x="8169036"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5"/>
            <a:ext cx="3807923" cy="2805573"/>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226427" y="5504394"/>
            <a:ext cx="3633278"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0"/>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499" y="4934893"/>
            <a:ext cx="966411" cy="258899"/>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8"/>
            <a:ext cx="324509" cy="411770"/>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9066727" y="4854758"/>
            <a:ext cx="407270" cy="409011"/>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4002" y="5652215"/>
            <a:ext cx="1019895"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3"/>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4" y="4115618"/>
            <a:ext cx="484844" cy="455870"/>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2"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0" tIns="45695" rIns="91390" bIns="45695" numCol="1" anchor="t" anchorCtr="0" compatLnSpc="1">
              <a:prstTxWarp prst="textNoShape">
                <a:avLst/>
              </a:prstTxWarp>
            </a:bodyPr>
            <a:lstStyle/>
            <a:p>
              <a:pPr defTabSz="932194"/>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6"/>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5" y="4133642"/>
            <a:ext cx="694717" cy="426538"/>
          </a:xfrm>
          <a:prstGeom prst="rect">
            <a:avLst/>
          </a:prstGeom>
        </p:spPr>
      </p:pic>
      <p:grpSp>
        <p:nvGrpSpPr>
          <p:cNvPr id="692" name="Group 691"/>
          <p:cNvGrpSpPr>
            <a:grpSpLocks noChangeAspect="1"/>
          </p:cNvGrpSpPr>
          <p:nvPr/>
        </p:nvGrpSpPr>
        <p:grpSpPr>
          <a:xfrm>
            <a:off x="8497332" y="4745328"/>
            <a:ext cx="401514" cy="566700"/>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1717916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40534" y="1341512"/>
            <a:ext cx="8646056" cy="4704424"/>
          </a:xfrm>
          <a:prstGeom prst="rect">
            <a:avLst/>
          </a:prstGeom>
        </p:spPr>
      </p:pic>
    </p:spTree>
    <p:extLst>
      <p:ext uri="{BB962C8B-B14F-4D97-AF65-F5344CB8AC3E}">
        <p14:creationId xmlns:p14="http://schemas.microsoft.com/office/powerpoint/2010/main" val="151138096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2.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1471</Words>
  <Application>Microsoft Office PowerPoint</Application>
  <PresentationFormat>Custom</PresentationFormat>
  <Paragraphs>249</Paragraphs>
  <Slides>46</Slides>
  <Notes>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46</vt:i4>
      </vt:variant>
    </vt:vector>
  </HeadingPairs>
  <TitlesOfParts>
    <vt:vector size="63"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Office 365 Development</vt:lpstr>
      <vt:lpstr>Course Agenda</vt:lpstr>
      <vt:lpstr>Getting started with Mobile development with Office 365</vt:lpstr>
      <vt:lpstr>Agenda </vt:lpstr>
      <vt:lpstr>Intro</vt:lpstr>
      <vt:lpstr>Choices for Mobile Development</vt:lpstr>
      <vt:lpstr>Vision</vt:lpstr>
      <vt:lpstr>Windows Platform</vt:lpstr>
      <vt:lpstr>Universal App project template</vt:lpstr>
      <vt:lpstr>Adding Connected Services</vt:lpstr>
      <vt:lpstr>Connected Services Permissions</vt:lpstr>
      <vt:lpstr>“Client” object constructor example</vt:lpstr>
      <vt:lpstr>Authentication UI</vt:lpstr>
      <vt:lpstr>Office 365 Service Communication</vt:lpstr>
      <vt:lpstr>PowerPoint Presentation</vt:lpstr>
      <vt:lpstr>Native Platforms</vt:lpstr>
      <vt:lpstr>Getting Started with the Android SDK</vt:lpstr>
      <vt:lpstr>The New Android Platform IDE</vt:lpstr>
      <vt:lpstr>Office 365 SDK for Android</vt:lpstr>
      <vt:lpstr>PowerPoint Presentation</vt:lpstr>
      <vt:lpstr>Developing for iOS</vt:lpstr>
      <vt:lpstr>Office 365 SDK for iOS</vt:lpstr>
      <vt:lpstr>PowerPoint Presentation</vt:lpstr>
      <vt:lpstr>Multi-platform</vt:lpstr>
      <vt:lpstr>What is a Hybrid App?</vt:lpstr>
      <vt:lpstr>What is Cordova?</vt:lpstr>
      <vt:lpstr>Multi-Device Hybrid Apps for Visual Studio</vt:lpstr>
      <vt:lpstr>Creating a Cordova App</vt:lpstr>
      <vt:lpstr>Debugging with Ripple</vt:lpstr>
      <vt:lpstr>Debugging with Windows Phone</vt:lpstr>
      <vt:lpstr>PowerPoint Presentation</vt:lpstr>
      <vt:lpstr>What is Xamarin?</vt:lpstr>
      <vt:lpstr>Evolution of the Xamarin Platform</vt:lpstr>
      <vt:lpstr>Xamarin Setup</vt:lpstr>
      <vt:lpstr>Creating an Android App Project</vt:lpstr>
      <vt:lpstr>Android Layouts</vt:lpstr>
      <vt:lpstr>Adding Connected Services</vt:lpstr>
      <vt:lpstr>C# Code to Authenticate the User</vt:lpstr>
      <vt:lpstr>Authentication Flow</vt:lpstr>
      <vt:lpstr>PowerPoint Presentation</vt:lpstr>
      <vt:lpstr>Summary </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2014-11-13T22:34:48Z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